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2" r:id="rId1"/>
  </p:sldMasterIdLst>
  <p:notesMasterIdLst>
    <p:notesMasterId r:id="rId20"/>
  </p:notesMasterIdLst>
  <p:handoutMasterIdLst>
    <p:handoutMasterId r:id="rId21"/>
  </p:handoutMasterIdLst>
  <p:sldIdLst>
    <p:sldId id="537" r:id="rId2"/>
    <p:sldId id="581" r:id="rId3"/>
    <p:sldId id="592" r:id="rId4"/>
    <p:sldId id="593" r:id="rId5"/>
    <p:sldId id="585" r:id="rId6"/>
    <p:sldId id="584" r:id="rId7"/>
    <p:sldId id="586" r:id="rId8"/>
    <p:sldId id="587" r:id="rId9"/>
    <p:sldId id="588" r:id="rId10"/>
    <p:sldId id="568" r:id="rId11"/>
    <p:sldId id="569" r:id="rId12"/>
    <p:sldId id="570" r:id="rId13"/>
    <p:sldId id="577" r:id="rId14"/>
    <p:sldId id="574" r:id="rId15"/>
    <p:sldId id="575" r:id="rId16"/>
    <p:sldId id="589" r:id="rId17"/>
    <p:sldId id="590" r:id="rId18"/>
    <p:sldId id="591" r:id="rId19"/>
  </p:sldIdLst>
  <p:sldSz cx="12190413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89F"/>
    <a:srgbClr val="003399"/>
    <a:srgbClr val="E9EBF5"/>
    <a:srgbClr val="D0D3EB"/>
    <a:srgbClr val="183DB4"/>
    <a:srgbClr val="0033CC"/>
    <a:srgbClr val="0000CC"/>
    <a:srgbClr val="03237F"/>
    <a:srgbClr val="CCECFF"/>
    <a:srgbClr val="2A3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70375" autoAdjust="0"/>
  </p:normalViewPr>
  <p:slideViewPr>
    <p:cSldViewPr snapToObjects="1">
      <p:cViewPr varScale="1">
        <p:scale>
          <a:sx n="58" d="100"/>
          <a:sy n="58" d="100"/>
        </p:scale>
        <p:origin x="1344" y="62"/>
      </p:cViewPr>
      <p:guideLst>
        <p:guide orient="horz" pos="2160"/>
        <p:guide pos="2880"/>
        <p:guide pos="384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9290D-03F1-435B-AFE1-EA3DE7CC96A4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348E2-EF53-46F8-A8FB-261F327E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5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D5DF-33CA-4570-BC7F-6CA97FA29312}" type="datetimeFigureOut">
              <a:rPr lang="ru-RU"/>
              <a:pPr>
                <a:defRPr/>
              </a:pPr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2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84D0B-CF85-4BB7-93B7-9FC357A73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0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76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21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96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237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218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32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Прошу руководителей муниципальных органов управления образованием взять под личный контроль проведение муниципального этапа олимпиады. Необходимо, чтобы муниципальный этап олимпиады прошел организованно, объективно, открыто, с соблюдением всех норм и требований Порядка проведения всероссийской олимпиады школьников.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58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76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21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30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96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0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C7FA-6C0C-499D-9246-5375C7D1E4C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EF3-3395-45EC-84C9-BE5F43FE1E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0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A098D-AC4F-496C-AF51-53654031B0E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9E45-513B-48E9-A01D-DFF24736E85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6EB58-2B91-400E-B7F3-C91054765F6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8585-44E6-4079-8113-FA13AC12F5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6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5787-1E55-4B18-A886-8C7667E65EA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FF4B-86AE-4AF6-9FA7-8F3190F1C2E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00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1F963-721F-4672-BD41-0D43B5BD558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A4AC-C7D3-49CC-BA82-B4CB257DFB7B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71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88EC8-5FF3-4054-867B-AD916111896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B8CC-BC9A-4453-BA23-FE51A03ADF7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0C6A-6DEC-4CD0-9E6D-369F08F1195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30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51AD-D580-4FA0-990F-9B4669C47D5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2055-C9E0-4A2B-945C-F8D8E4CE2D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6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D047B-A4E6-4A57-99A6-BFB36ADD871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1CADE-8B3A-44C5-99C8-7DC0B0DFD47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9BE-0F8D-4391-B278-F71F515FE921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EC471-78FD-467A-BD40-C26340464CE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2DC2-57D0-4A9D-80DB-2D85F896AF48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9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E3BB67-46E9-41F1-8A83-6616EFBCF77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>
                <a:defRPr/>
              </a:pPr>
              <a:t>19.06.2020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0EAE-03C2-4DDD-8D85-6EC9D18690A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ru-RU" altLang="ru-RU" smtClean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95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42994" y="405835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Ставропольского края</a:t>
            </a:r>
          </a:p>
        </p:txBody>
      </p:sp>
      <p:pic>
        <p:nvPicPr>
          <p:cNvPr id="5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" y="188913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"/>
          <p:cNvSpPr>
            <a:spLocks/>
          </p:cNvSpPr>
          <p:nvPr/>
        </p:nvSpPr>
        <p:spPr bwMode="auto">
          <a:xfrm>
            <a:off x="555737" y="1808794"/>
            <a:ext cx="11242296" cy="27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ts val="3500"/>
              </a:lnSpc>
              <a:buClr>
                <a:srgbClr val="C3260C"/>
              </a:buClr>
              <a:buSzPct val="1280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муниципального этапа всероссийской олимпиады школьников </a:t>
            </a:r>
          </a:p>
          <a:p>
            <a:pPr algn="ctr" eaLnBrk="1" hangingPunct="1">
              <a:lnSpc>
                <a:spcPts val="3500"/>
              </a:lnSpc>
              <a:buClr>
                <a:srgbClr val="C3260C"/>
              </a:buClr>
              <a:buSzPct val="1280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2019/20 учебном году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"/>
          <p:cNvSpPr>
            <a:spLocks/>
          </p:cNvSpPr>
          <p:nvPr/>
        </p:nvSpPr>
        <p:spPr bwMode="auto">
          <a:xfrm>
            <a:off x="6309177" y="5229231"/>
            <a:ext cx="5546017" cy="93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6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Любенко Наталья Ивановна, главный специалист отдела общего образования министерства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Ставропольского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132194" y="5157199"/>
            <a:ext cx="605823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Лаврова Наталья Александровна,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первый заместитель министра </a:t>
            </a:r>
          </a:p>
          <a:p>
            <a:pPr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образования Ставропольского края</a:t>
            </a:r>
            <a:endParaRPr lang="ru-RU" sz="20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муниципального этапа олимпиады </a:t>
            </a: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22341"/>
              </p:ext>
            </p:extLst>
          </p:nvPr>
        </p:nvGraphicFramePr>
        <p:xfrm>
          <a:off x="478258" y="1628770"/>
          <a:ext cx="11166947" cy="47366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395">
                  <a:extLst>
                    <a:ext uri="{9D8B030D-6E8A-4147-A177-3AD203B41FA5}">
                      <a16:colId xmlns:a16="http://schemas.microsoft.com/office/drawing/2014/main" val="917539695"/>
                    </a:ext>
                  </a:extLst>
                </a:gridCol>
                <a:gridCol w="368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 - методические комиссии </a:t>
                      </a:r>
                      <a:endParaRPr lang="ru-RU" sz="2000" b="0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для проведения муниципального этапа ВсОШ</a:t>
                      </a:r>
                    </a:p>
                  </a:txBody>
                  <a:tcPr marL="121904" marR="1219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baseline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Сайты: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baseline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министерства образования Ставропольского края;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baseline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ФГАОУ ВО «Российский университет дружбы народов» (РУДН)</a:t>
                      </a:r>
                    </a:p>
                  </a:txBody>
                  <a:tcPr marL="121904" marR="12190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752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 – методические комиссии</a:t>
                      </a:r>
                      <a:endParaRPr lang="ru-RU" sz="2000" b="1" dirty="0" smtClean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критериями и методикой их оценивания </a:t>
                      </a:r>
                      <a:endParaRPr lang="ru-RU" sz="2000" b="1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регионального центра обработки информации (РЦОИ)</a:t>
                      </a:r>
                      <a:endParaRPr lang="ru-RU" sz="2000" b="1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82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183DB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 проведению муниципального этапа ВсОШ</a:t>
                      </a:r>
                      <a:endParaRPr lang="ru-RU" sz="2000" b="1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</a:t>
                      </a:r>
                      <a:r>
                        <a:rPr lang="ru-RU" sz="2000" baseline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министерства образования Ставропольского края</a:t>
                      </a:r>
                      <a:endParaRPr lang="ru-RU" sz="2000" b="1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/>
                </a:tc>
                <a:extLst>
                  <a:ext uri="{0D108BD9-81ED-4DB2-BD59-A6C34878D82A}">
                    <a16:rowId xmlns:a16="http://schemas.microsoft.com/office/drawing/2014/main" val="280986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980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проведению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4400" y="5769299"/>
            <a:ext cx="237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stavminobr.ru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95707" y="5752071"/>
            <a:ext cx="439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http://vserosolymp.rudn.ru/mm/mpp/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hahmuratova_lv\Desktop\Артур\Фин грам\на собрание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4" y="1542479"/>
            <a:ext cx="5257434" cy="40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hmuratova_lv\Desktop\Артур\Фин грам\на собрание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98" y="1542478"/>
            <a:ext cx="5634359" cy="40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5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algn="ctr"/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посвященные вопросам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муниципального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9" y="1448748"/>
            <a:ext cx="4019574" cy="5113463"/>
          </a:xfrm>
          <a:prstGeom prst="rect">
            <a:avLst/>
          </a:prstGeom>
        </p:spPr>
      </p:pic>
      <p:pic>
        <p:nvPicPr>
          <p:cNvPr id="2050" name="Picture 2" descr="C:\Users\Shahmuratova_lv\Desktop\Артур\Фин грам\на собрание\Рисунок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32" y="1448747"/>
            <a:ext cx="7152626" cy="51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41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Муниципальный этап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hahmuratova_lv\Desktop\Артур\Фин грам\на собрание\Рисунок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8" y="1448747"/>
            <a:ext cx="11172200" cy="50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42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нормативные документы муниципального этапа олимпиады</a:t>
            </a:r>
          </a:p>
        </p:txBody>
      </p:sp>
      <p:pic>
        <p:nvPicPr>
          <p:cNvPr id="11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8259" y="2168839"/>
            <a:ext cx="11172200" cy="3960506"/>
          </a:xfrm>
        </p:spPr>
        <p:txBody>
          <a:bodyPr>
            <a:normAutofit/>
          </a:bodyPr>
          <a:lstStyle/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 утверждении организационно-технологической модели проведения муниципального этапа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 утверждении необходимого количества баллов для участия в муниципальном этапе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 утверждении графика и мест проведения муниципального этапа олимпиады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утверждении  состава оргкомитета,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, дежурных в аудиториях и вне аудиторий муниципального этапа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8258" y="1448747"/>
            <a:ext cx="11376934" cy="540069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муниципальных органов управления образованием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1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нормативные документы муниципального этапа олимпиады</a:t>
            </a:r>
          </a:p>
        </p:txBody>
      </p:sp>
      <p:pic>
        <p:nvPicPr>
          <p:cNvPr id="11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8258" y="1988816"/>
            <a:ext cx="11172200" cy="4433516"/>
          </a:xfrm>
        </p:spPr>
        <p:txBody>
          <a:bodyPr>
            <a:normAutofit fontScale="925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Об утверждении требований к проведению муниципального этапа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</a:p>
          <a:p>
            <a:pPr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600" dirty="0">
              <a:solidFill>
                <a:srgbClr val="183D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 назначении ответственных за проведение муниципального этапа олимпиады и возложении на них ответственности за соблюдение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конфиденциальности</a:t>
            </a:r>
          </a:p>
          <a:p>
            <a:pPr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600" dirty="0">
              <a:solidFill>
                <a:srgbClr val="183D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хранении олимпиадных заданий и ответственности за их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конфиденциальность</a:t>
            </a:r>
          </a:p>
          <a:p>
            <a:pPr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600" dirty="0">
              <a:solidFill>
                <a:srgbClr val="183D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утверждении квоты победителей и призеров муниципального этапа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</a:p>
          <a:p>
            <a:pPr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2600" dirty="0">
              <a:solidFill>
                <a:srgbClr val="183D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результатов муниципального </a:t>
            </a:r>
            <a:r>
              <a:rPr lang="ru-RU" sz="2600" dirty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этапа  олимпиады по каждому общеобразовательному </a:t>
            </a:r>
            <a:r>
              <a:rPr lang="ru-RU" sz="2600" dirty="0" smtClean="0">
                <a:solidFill>
                  <a:srgbClr val="183DB4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  <a:endParaRPr lang="ru-RU" sz="2600" dirty="0">
              <a:solidFill>
                <a:srgbClr val="183DB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91001" y="1409946"/>
            <a:ext cx="11107031" cy="462685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муниципальных органов управления образованием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9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4742" y="329051"/>
            <a:ext cx="11485671" cy="45401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2854" y="1778978"/>
            <a:ext cx="11172200" cy="4350367"/>
          </a:xfrm>
        </p:spPr>
        <p:txBody>
          <a:bodyPr>
            <a:normAutofit/>
          </a:bodyPr>
          <a:lstStyle/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1489F"/>
                </a:solidFill>
                <a:latin typeface="Times New Roman" panose="02020603050405020304" pitchFamily="18" charset="0"/>
                <a:cs typeface="Times New Roman" pitchFamily="18" charset="0"/>
              </a:rPr>
              <a:t>Привести в соответствие с действующим Порядком проведения олимпиады документацию, регламентирующую проведение муниципального этапа </a:t>
            </a:r>
            <a:r>
              <a:rPr lang="ru-RU" sz="2400" dirty="0" err="1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Актуализировать информацию на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сайте МОУО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Организовать работу «горячих линий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Организовать работу по получению, тиражированию, доставке олимпиадных заданий муниципального этапа </a:t>
            </a:r>
            <a:r>
              <a:rPr lang="ru-RU" sz="2400" dirty="0" err="1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sz="2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Обеспечить своевременное размещение результатов муниципального этапа.</a:t>
            </a: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32937" y="1084059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НЕОБХОДИМО!</a:t>
            </a: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98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РЕКОМЕНДУЕМ!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93454"/>
              </p:ext>
            </p:extLst>
          </p:nvPr>
        </p:nvGraphicFramePr>
        <p:xfrm>
          <a:off x="478259" y="1808793"/>
          <a:ext cx="11172199" cy="357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96">
                  <a:extLst>
                    <a:ext uri="{9D8B030D-6E8A-4147-A177-3AD203B41FA5}">
                      <a16:colId xmlns:a16="http://schemas.microsoft.com/office/drawing/2014/main" val="3425420973"/>
                    </a:ext>
                  </a:extLst>
                </a:gridCol>
                <a:gridCol w="3207098">
                  <a:extLst>
                    <a:ext uri="{9D8B030D-6E8A-4147-A177-3AD203B41FA5}">
                      <a16:colId xmlns:a16="http://schemas.microsoft.com/office/drawing/2014/main" val="917539695"/>
                    </a:ext>
                  </a:extLst>
                </a:gridCol>
                <a:gridCol w="3855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 проведения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2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2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2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solidFill>
                            <a:srgbClr val="31489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ссылка</a:t>
                      </a:r>
                      <a:endParaRPr lang="ru-RU" sz="2000" u="sng" dirty="0">
                        <a:solidFill>
                          <a:srgbClr val="31489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4" marR="12190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87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/>
          </p:cNvSpPr>
          <p:nvPr/>
        </p:nvSpPr>
        <p:spPr bwMode="auto">
          <a:xfrm>
            <a:off x="6309177" y="5229231"/>
            <a:ext cx="5546017" cy="93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6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ru-RU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Ставропольского края</a:t>
            </a: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555737" y="1808794"/>
            <a:ext cx="11242296" cy="27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ts val="3500"/>
              </a:lnSpc>
              <a:buClr>
                <a:srgbClr val="C3260C"/>
              </a:buClr>
              <a:buSzPct val="1280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муниципального этапа всероссийской олимпиады школьников </a:t>
            </a:r>
          </a:p>
          <a:p>
            <a:pPr algn="ctr" eaLnBrk="1" hangingPunct="1">
              <a:lnSpc>
                <a:spcPts val="3500"/>
              </a:lnSpc>
              <a:buClr>
                <a:srgbClr val="C3260C"/>
              </a:buClr>
              <a:buSzPct val="128000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2019/20 учебном году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15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42994" y="405835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Всероссийская олимпиада школьников  – муниципальный этап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" y="188913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89536"/>
              </p:ext>
            </p:extLst>
          </p:nvPr>
        </p:nvGraphicFramePr>
        <p:xfrm>
          <a:off x="442994" y="2528885"/>
          <a:ext cx="11172200" cy="324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990">
                  <a:extLst>
                    <a:ext uri="{9D8B030D-6E8A-4147-A177-3AD203B41FA5}">
                      <a16:colId xmlns:a16="http://schemas.microsoft.com/office/drawing/2014/main" val="917539695"/>
                    </a:ext>
                  </a:extLst>
                </a:gridCol>
              </a:tblGrid>
              <a:tr h="65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D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Порядка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D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– орган местного самоуправления, осуществляющий управление в сфере образования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5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– с 8 по 29 ноября 2019 года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45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64385"/>
                  </a:ext>
                </a:extLst>
              </a:tr>
              <a:tr h="90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Взимание платы за участие не допускается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10 </a:t>
                      </a:r>
                      <a:endParaRPr lang="ru-RU" sz="2000" b="0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8247" y="1448747"/>
            <a:ext cx="111722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2300"/>
              </a:lnSpc>
              <a:buClr>
                <a:srgbClr val="C00000"/>
              </a:buClr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всероссийской олимпиады школьников,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Российской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18.11.2013 г. №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1252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2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87945"/>
              </p:ext>
            </p:extLst>
          </p:nvPr>
        </p:nvGraphicFramePr>
        <p:xfrm>
          <a:off x="442994" y="2348862"/>
          <a:ext cx="11172200" cy="34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880">
                  <a:extLst>
                    <a:ext uri="{9D8B030D-6E8A-4147-A177-3AD203B41FA5}">
                      <a16:colId xmlns:a16="http://schemas.microsoft.com/office/drawing/2014/main" val="917539695"/>
                    </a:ext>
                  </a:extLst>
                </a:gridCol>
              </a:tblGrid>
              <a:tr h="540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Составы региональных предметно-методических</a:t>
                      </a:r>
                      <a:r>
                        <a:rPr lang="ru-RU" altLang="ru-RU" sz="2000" b="0" baseline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комиссий по 24 общеобразовательным предметам </a:t>
                      </a:r>
                      <a:endParaRPr lang="ru-RU" altLang="ru-RU" sz="2000" b="0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12.09.2019 № 1378-пр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проведения муниципального этапа </a:t>
                      </a:r>
                      <a:r>
                        <a:rPr lang="ru-RU" altLang="ru-RU" sz="2000" b="0" dirty="0" err="1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2019/20 учебном году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19.09.2019 № 1421-пр</a:t>
                      </a:r>
                      <a:endParaRPr lang="ru-RU" sz="2000" b="0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390321"/>
                  </a:ext>
                </a:extLst>
              </a:tr>
              <a:tr h="308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получения материалов муниципального этапа </a:t>
                      </a:r>
                      <a:r>
                        <a:rPr lang="ru-RU" altLang="ru-RU" sz="2000" b="0" dirty="0" err="1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endParaRPr lang="ru-RU" altLang="ru-RU" sz="2000" b="0" dirty="0" smtClean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25.09.2019 № 1438-пр</a:t>
                      </a:r>
                      <a:endParaRPr lang="ru-RU" sz="2000" b="0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64286"/>
                  </a:ext>
                </a:extLst>
              </a:tr>
              <a:tr h="15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Аккредитованные общественные   наблюдатели при проведении муниципального этапа </a:t>
                      </a:r>
                      <a:r>
                        <a:rPr lang="ru-RU" altLang="ru-RU" sz="2000" b="0" dirty="0" err="1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alt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31489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18.10.2019 № 1558-пр </a:t>
                      </a:r>
                      <a:endParaRPr lang="ru-RU" sz="2000" b="0" dirty="0">
                        <a:solidFill>
                          <a:srgbClr val="31489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32893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2994" y="1630135"/>
            <a:ext cx="11172200" cy="3872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ts val="2300"/>
              </a:lnSpc>
              <a:buClr>
                <a:srgbClr val="C00000"/>
              </a:buClr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Приказами министерства образования Ставропольского края утверждены: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42994" y="405835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Всероссийская олимпиада школьников  – муниципальный этап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" y="188913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40301"/>
              </p:ext>
            </p:extLst>
          </p:nvPr>
        </p:nvGraphicFramePr>
        <p:xfrm>
          <a:off x="442994" y="1155904"/>
          <a:ext cx="11172200" cy="534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направления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 (не позднее)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400" b="1" baseline="0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(МХК)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44752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29.11.2019 </a:t>
                      </a:r>
                      <a:r>
                        <a:rPr lang="ru-RU" sz="1400" b="1" dirty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02.12.2019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Итальянский язык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1489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29.11.2019 г.</a:t>
                      </a:r>
                      <a:endParaRPr lang="ru-RU" sz="1400" b="1" dirty="0">
                        <a:solidFill>
                          <a:srgbClr val="31489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30.11.2019 г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324" marR="8432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01928"/>
                  </a:ext>
                </a:extLst>
              </a:tr>
            </a:tbl>
          </a:graphicData>
        </a:graphic>
      </p:graphicFrame>
      <p:sp>
        <p:nvSpPr>
          <p:cNvPr id="7" name="Горизонтальный свиток 6"/>
          <p:cNvSpPr/>
          <p:nvPr/>
        </p:nvSpPr>
        <p:spPr>
          <a:xfrm>
            <a:off x="442994" y="214984"/>
            <a:ext cx="11172200" cy="69369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График направления итоговых результатов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этапа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портал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" y="-1938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56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9096" y="1153024"/>
            <a:ext cx="11485671" cy="45401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Полномочия организатора муниципального этапа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42994" y="1457310"/>
            <a:ext cx="11232925" cy="5400690"/>
          </a:xfrm>
        </p:spPr>
        <p:txBody>
          <a:bodyPr>
            <a:normAutofit/>
          </a:bodyPr>
          <a:lstStyle/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хранение олимпиадных заданий по каждому общеобразовательному предмету для муниципального этапа олимпиады, несет установленную законодательством Российской Федерации ответственность за их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конфиденциальность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None/>
            </a:pPr>
            <a:endParaRPr lang="ru-RU" sz="1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Заблаговременно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информирует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сроках и местах проведения муниципального этапа олимпиады по каждому общеобразовательному предмету, а также о настоящем Порядке и утвержденных требованиях к организации и проведению муниципального этапа олимпиады по каждому общеобразовательному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None/>
            </a:pPr>
            <a:endParaRPr lang="ru-RU" sz="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квоты победителей и призеров муниципального этапа олимпиады по каждому общеобразовательному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</a:p>
          <a:p>
            <a:pPr marL="0" indent="0" algn="just">
              <a:lnSpc>
                <a:spcPts val="1100"/>
              </a:lnSpc>
              <a:buClr>
                <a:srgbClr val="C00000"/>
              </a:buClr>
              <a:buNone/>
            </a:pPr>
            <a:endParaRPr lang="ru-RU" sz="24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Порядка 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42994" y="405835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организатора муниципального этапа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" y="188913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56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8258" y="1448747"/>
            <a:ext cx="11172200" cy="5153607"/>
          </a:xfrm>
        </p:spPr>
        <p:txBody>
          <a:bodyPr>
            <a:normAutofit fontScale="92500"/>
          </a:bodyPr>
          <a:lstStyle/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Утверждает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результаты муниципального этапа олимпиады по каждому общеобразовательному предмету (рейтинг победителей и рейтинг призеров муниципального этапа олимпиады) и публикует их на своем официальном сайте в сети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«Интернет»,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в том числе протоколы жюри муниципального этапа олимпиады по каждому общеобразовательному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</a:p>
          <a:p>
            <a:pPr marL="0" indent="0" algn="just">
              <a:lnSpc>
                <a:spcPts val="1500"/>
              </a:lnSpc>
              <a:buClr>
                <a:srgbClr val="C00000"/>
              </a:buClr>
              <a:buNone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результаты участников муниципального этапа олимпиады по каждому общеобразовательному предмету и классу организатору регионального этапа олимпиады в формате, установленном организатором регионального этапа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</a:p>
          <a:p>
            <a:pPr marL="444500" indent="-444500" algn="just">
              <a:lnSpc>
                <a:spcPts val="15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288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Награждает </a:t>
            </a:r>
            <a:r>
              <a:rPr lang="ru-RU" sz="24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победителей и призеров муниципального этапа олимпиады поощрительными </a:t>
            </a:r>
            <a:r>
              <a:rPr lang="ru-RU" sz="24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грамотами</a:t>
            </a:r>
            <a:endParaRPr lang="ru-RU" sz="2400" b="1" dirty="0" smtClean="0">
              <a:solidFill>
                <a:srgbClr val="3148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Порядка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организатора муниципального этапа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57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107700" y="2348862"/>
            <a:ext cx="9181173" cy="3060391"/>
          </a:xfrm>
        </p:spPr>
        <p:txBody>
          <a:bodyPr>
            <a:normAutofit/>
          </a:bodyPr>
          <a:lstStyle/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нализа </a:t>
            </a: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олимпиадных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заданий и </a:t>
            </a: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</a:p>
          <a:p>
            <a:pPr marL="444500" indent="-444500" algn="just">
              <a:buClr>
                <a:srgbClr val="C00000"/>
              </a:buClr>
              <a:buNone/>
            </a:pPr>
            <a:endParaRPr lang="ru-RU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оказа </a:t>
            </a: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выполненных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участником </a:t>
            </a: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олимпиадных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</a:p>
          <a:p>
            <a:pPr marL="444500" indent="-444500" algn="just">
              <a:buClr>
                <a:srgbClr val="C00000"/>
              </a:buClr>
              <a:buNone/>
            </a:pPr>
            <a:endParaRPr lang="ru-RU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апелляции</a:t>
            </a:r>
          </a:p>
          <a:p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90778" y="1448747"/>
            <a:ext cx="5547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этапах: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ВАЖНО!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07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8257" y="1988816"/>
            <a:ext cx="11172201" cy="3960506"/>
          </a:xfrm>
        </p:spPr>
        <p:txBody>
          <a:bodyPr>
            <a:normAutofit/>
          </a:bodyPr>
          <a:lstStyle/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Инструкции по организации и проведению </a:t>
            </a:r>
            <a:r>
              <a:rPr lang="ru-RU" dirty="0" err="1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endParaRPr lang="ru-RU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15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lnSpc>
                <a:spcPts val="15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Программу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проведения ВсОШ по каждому общеобразовательному предмету, включая информацию о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времени и месте показа, разбора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олимпиадных заданий,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подачи апелляции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олимпиады, а также их родителей (законных представителей)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84589" y="1270540"/>
            <a:ext cx="415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на сайте МОУО: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79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8258" y="1448747"/>
            <a:ext cx="11197661" cy="533363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участники школьного этапа олимпиады текущего учебного года, набравшие необходимое для участия в муниципальном этапе олимпиады количество баллов, установленное организатором муниципального этапа олимпиады</a:t>
            </a:r>
            <a:r>
              <a:rPr lang="ru-RU" sz="26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ts val="900"/>
              </a:lnSpc>
              <a:buClr>
                <a:srgbClr val="C00000"/>
              </a:buClr>
              <a:buNone/>
            </a:pPr>
            <a:endParaRPr lang="ru-RU" sz="2600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  <a:r>
              <a:rPr lang="ru-RU" sz="2600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и призеры муниципального этапа олимпиады предыдущего учебного года, продолжающие обучение в организациях, осуществляющих образовательную деятельность по образовательным программам основного общего и среднего общего </a:t>
            </a:r>
            <a:r>
              <a:rPr lang="ru-RU" sz="2600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just">
              <a:lnSpc>
                <a:spcPts val="11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600" dirty="0" smtClean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 с ОВЗ могут принимать участие в олимпиаде по физической культуре только в очной форме.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78258" y="392288"/>
            <a:ext cx="11172200" cy="64404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муниципального этапа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stavregion.ru/_s_/i/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" y="175366"/>
            <a:ext cx="1033399" cy="10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0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10605</TotalTime>
  <Words>985</Words>
  <Application>Microsoft Office PowerPoint</Application>
  <PresentationFormat>Произвольный</PresentationFormat>
  <Paragraphs>251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Полномочия организатора муниципального этапа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НЕОБХОДИМО!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Любенко Наталья Ивановна</cp:lastModifiedBy>
  <cp:revision>1428</cp:revision>
  <cp:lastPrinted>2019-10-24T12:01:08Z</cp:lastPrinted>
  <dcterms:created xsi:type="dcterms:W3CDTF">2015-03-05T16:55:48Z</dcterms:created>
  <dcterms:modified xsi:type="dcterms:W3CDTF">2020-06-19T09:34:12Z</dcterms:modified>
</cp:coreProperties>
</file>